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D57E06F1-5D77-46A9-95F7-5F65F463FA81}" type="datetimeFigureOut">
              <a:rPr lang="el-GR" smtClean="0"/>
              <a:pPr/>
              <a:t>28/4/2021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AB9E84-FBA7-4F4A-B873-28258FD476C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57E06F1-5D77-46A9-95F7-5F65F463FA81}" type="datetimeFigureOut">
              <a:rPr lang="el-GR" smtClean="0"/>
              <a:pPr/>
              <a:t>28/4/2021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AB9E84-FBA7-4F4A-B873-28258FD476C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57E06F1-5D77-46A9-95F7-5F65F463FA81}" type="datetimeFigureOut">
              <a:rPr lang="el-GR" smtClean="0"/>
              <a:pPr/>
              <a:t>28/4/2021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AB9E84-FBA7-4F4A-B873-28258FD476C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57E06F1-5D77-46A9-95F7-5F65F463FA81}" type="datetimeFigureOut">
              <a:rPr lang="el-GR" smtClean="0"/>
              <a:pPr/>
              <a:t>28/4/2021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AB9E84-FBA7-4F4A-B873-28258FD476C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57E06F1-5D77-46A9-95F7-5F65F463FA81}" type="datetimeFigureOut">
              <a:rPr lang="el-GR" smtClean="0"/>
              <a:pPr/>
              <a:t>28/4/2021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AB9E84-FBA7-4F4A-B873-28258FD476C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D57E06F1-5D77-46A9-95F7-5F65F463FA81}" type="datetimeFigureOut">
              <a:rPr lang="el-GR" smtClean="0"/>
              <a:pPr/>
              <a:t>28/4/2021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EAB9E84-FBA7-4F4A-B873-28258FD476C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D57E06F1-5D77-46A9-95F7-5F65F463FA81}" type="datetimeFigureOut">
              <a:rPr lang="el-GR" smtClean="0"/>
              <a:pPr/>
              <a:t>28/4/2021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EAB9E84-FBA7-4F4A-B873-28258FD476C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D57E06F1-5D77-46A9-95F7-5F65F463FA81}" type="datetimeFigureOut">
              <a:rPr lang="el-GR" smtClean="0"/>
              <a:pPr/>
              <a:t>28/4/2021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EAB9E84-FBA7-4F4A-B873-28258FD476C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57E06F1-5D77-46A9-95F7-5F65F463FA81}" type="datetimeFigureOut">
              <a:rPr lang="el-GR" smtClean="0"/>
              <a:pPr/>
              <a:t>28/4/2021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EAB9E84-FBA7-4F4A-B873-28258FD476C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57E06F1-5D77-46A9-95F7-5F65F463FA81}" type="datetimeFigureOut">
              <a:rPr lang="el-GR" smtClean="0"/>
              <a:pPr/>
              <a:t>28/4/2021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EAB9E84-FBA7-4F4A-B873-28258FD476C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57E06F1-5D77-46A9-95F7-5F65F463FA81}" type="datetimeFigureOut">
              <a:rPr lang="el-GR" smtClean="0"/>
              <a:pPr/>
              <a:t>28/4/2021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EAB9E84-FBA7-4F4A-B873-28258FD476C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7E06F1-5D77-46A9-95F7-5F65F463FA81}" type="datetimeFigureOut">
              <a:rPr lang="el-GR" smtClean="0"/>
              <a:pPr/>
              <a:t>28/4/2021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AB9E84-FBA7-4F4A-B873-28258FD476C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Εικόνα" descr="πάσχα1.jpg"/>
          <p:cNvPicPr>
            <a:picLocks noChangeAspect="1"/>
          </p:cNvPicPr>
          <p:nvPr/>
        </p:nvPicPr>
        <p:blipFill>
          <a:blip r:embed="rId2" cstate="print"/>
          <a:stretch>
            <a:fillRect/>
          </a:stretch>
        </p:blipFill>
        <p:spPr>
          <a:xfrm>
            <a:off x="2143108" y="1857364"/>
            <a:ext cx="4786314" cy="3589736"/>
          </a:xfrm>
          <a:prstGeom prst="rect">
            <a:avLst/>
          </a:prstGeom>
        </p:spPr>
      </p:pic>
      <p:sp>
        <p:nvSpPr>
          <p:cNvPr id="2" name="1 - Τίτλος"/>
          <p:cNvSpPr>
            <a:spLocks noGrp="1"/>
          </p:cNvSpPr>
          <p:nvPr>
            <p:ph type="ctrTitle"/>
          </p:nvPr>
        </p:nvSpPr>
        <p:spPr>
          <a:xfrm>
            <a:off x="1043608" y="260648"/>
            <a:ext cx="7772400" cy="1470025"/>
          </a:xfrm>
        </p:spPr>
        <p:txBody>
          <a:bodyPr/>
          <a:lstStyle/>
          <a:p>
            <a:r>
              <a:rPr lang="el-GR" dirty="0" smtClean="0">
                <a:latin typeface="Arial Black" pitchFamily="34" charset="0"/>
              </a:rPr>
              <a:t>            Πασχαλινά Έθιμα </a:t>
            </a:r>
            <a:br>
              <a:rPr lang="el-GR" dirty="0" smtClean="0">
                <a:latin typeface="Arial Black" pitchFamily="34" charset="0"/>
              </a:rPr>
            </a:br>
            <a:r>
              <a:rPr lang="el-GR" dirty="0" smtClean="0">
                <a:latin typeface="Arial Black" pitchFamily="34" charset="0"/>
              </a:rPr>
              <a:t>            Ανά την Ελλάδα</a:t>
            </a:r>
            <a:endParaRPr lang="el-GR" dirty="0">
              <a:latin typeface="Arial Black" pitchFamily="34" charset="0"/>
            </a:endParaRPr>
          </a:p>
        </p:txBody>
      </p:sp>
      <p:sp>
        <p:nvSpPr>
          <p:cNvPr id="4" name="3 - Υπότιτλος"/>
          <p:cNvSpPr>
            <a:spLocks noGrp="1"/>
          </p:cNvSpPr>
          <p:nvPr>
            <p:ph type="subTitle" idx="1"/>
          </p:nvPr>
        </p:nvSpPr>
        <p:spPr/>
        <p:txBody>
          <a:bodyPr/>
          <a:lstStyle/>
          <a:p>
            <a:r>
              <a:rPr lang="el-GR" dirty="0" smtClean="0"/>
              <a:t>,</a:t>
            </a:r>
            <a:endParaRPr lang="el-GR"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Στη Χίο</a:t>
            </a:r>
            <a:endParaRPr lang="el-GR" dirty="0"/>
          </a:p>
        </p:txBody>
      </p:sp>
      <p:sp>
        <p:nvSpPr>
          <p:cNvPr id="3" name="2 - Θέση περιεχομένου"/>
          <p:cNvSpPr>
            <a:spLocks noGrp="1"/>
          </p:cNvSpPr>
          <p:nvPr>
            <p:ph sz="half" idx="1"/>
          </p:nvPr>
        </p:nvSpPr>
        <p:spPr/>
        <p:txBody>
          <a:bodyPr>
            <a:normAutofit fontScale="70000" lnSpcReduction="20000"/>
          </a:bodyPr>
          <a:lstStyle/>
          <a:p>
            <a:pPr algn="ctr">
              <a:buNone/>
            </a:pPr>
            <a:r>
              <a:rPr lang="el-GR" sz="3400" b="1" dirty="0" err="1" smtClean="0"/>
              <a:t>Ρουκετοπόλεμος</a:t>
            </a:r>
            <a:endParaRPr lang="el-GR" sz="3400" b="1" dirty="0" smtClean="0"/>
          </a:p>
          <a:p>
            <a:pPr algn="ctr">
              <a:buNone/>
            </a:pPr>
            <a:endParaRPr lang="el-GR" sz="3000" b="1" dirty="0" smtClean="0"/>
          </a:p>
          <a:p>
            <a:pPr algn="just"/>
            <a:r>
              <a:rPr lang="el-GR" sz="3000" dirty="0" smtClean="0"/>
              <a:t>Ο </a:t>
            </a:r>
            <a:r>
              <a:rPr lang="el-GR" sz="3000" dirty="0" err="1" smtClean="0"/>
              <a:t>ρουκετοπόλεμος</a:t>
            </a:r>
            <a:r>
              <a:rPr lang="el-GR" sz="3000" dirty="0" smtClean="0"/>
              <a:t> είναι ένα έθιμο που τηρείται κάθε Πάσχα στο </a:t>
            </a:r>
            <a:r>
              <a:rPr lang="el-GR" sz="3000" dirty="0" err="1" smtClean="0"/>
              <a:t>Βροντάδο</a:t>
            </a:r>
            <a:r>
              <a:rPr lang="el-GR" sz="3000" dirty="0" smtClean="0"/>
              <a:t> της Χίου. Οι δύο "αντίπαλες" ενορίες, του Αγίου Μάρκου και της Παναγίας της </a:t>
            </a:r>
            <a:r>
              <a:rPr lang="el-GR" sz="3000" dirty="0" err="1" smtClean="0"/>
              <a:t>Ερειθιανής</a:t>
            </a:r>
            <a:r>
              <a:rPr lang="el-GR" sz="3000" dirty="0" smtClean="0"/>
              <a:t>, εκτοξεύουν το βράδυ του Μεγάλου Σαββάτου χιλιάδες αυτοσχέδιες ρουκέτες με στόχο το καμπαναριό της αντίπαλης εκκλησίας, δημιουργώντας ένα μοναδικό θέαμα.</a:t>
            </a:r>
          </a:p>
          <a:p>
            <a:pPr algn="r">
              <a:buNone/>
            </a:pPr>
            <a:r>
              <a:rPr lang="el-GR" dirty="0" smtClean="0"/>
              <a:t>Μελίνα και Ευφροσύνη</a:t>
            </a:r>
          </a:p>
          <a:p>
            <a:endParaRPr lang="el-GR" dirty="0"/>
          </a:p>
        </p:txBody>
      </p:sp>
      <p:pic>
        <p:nvPicPr>
          <p:cNvPr id="6" name="5 - Εικόνα" descr="πάσχα 17.jpg"/>
          <p:cNvPicPr>
            <a:picLocks noChangeAspect="1"/>
          </p:cNvPicPr>
          <p:nvPr/>
        </p:nvPicPr>
        <p:blipFill>
          <a:blip r:embed="rId2" cstate="print"/>
          <a:stretch>
            <a:fillRect/>
          </a:stretch>
        </p:blipFill>
        <p:spPr>
          <a:xfrm>
            <a:off x="5286380" y="2786058"/>
            <a:ext cx="2999256" cy="173059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Στην Κάλυμνο</a:t>
            </a:r>
            <a:endParaRPr lang="el-GR" dirty="0"/>
          </a:p>
        </p:txBody>
      </p:sp>
      <p:sp>
        <p:nvSpPr>
          <p:cNvPr id="3" name="2 - Θέση περιεχομένου"/>
          <p:cNvSpPr>
            <a:spLocks noGrp="1"/>
          </p:cNvSpPr>
          <p:nvPr>
            <p:ph sz="half" idx="1"/>
          </p:nvPr>
        </p:nvSpPr>
        <p:spPr/>
        <p:txBody>
          <a:bodyPr>
            <a:noAutofit/>
          </a:bodyPr>
          <a:lstStyle/>
          <a:p>
            <a:pPr algn="just"/>
            <a:r>
              <a:rPr lang="el-GR" sz="2100" dirty="0" err="1" smtClean="0"/>
              <a:t>Ενα</a:t>
            </a:r>
            <a:r>
              <a:rPr lang="el-GR" sz="2100" dirty="0" smtClean="0"/>
              <a:t> άγνωστο έθιμο που χάνεται στα βάθη της Τουρκοκρατίας και διατηρείται από τότε κάθε χρόνο την Κυριακή του Πάσχα. Δεκάδες νέοι της Καλύμνου ανέβηκαν για μία ακόμη χρονιά στα βουνά της ακριτικής Καλύμνου για το έθιμο με τους δυναμίτες. Οι εκρήξεις είναι τόσο ισχυρές που τα σπίτια δονούνται ενώ οι κάτοικοι και οι επισκέπτες απολαμβάνουν ένα εκπληκτικό θέαμα. </a:t>
            </a:r>
          </a:p>
          <a:p>
            <a:pPr algn="r">
              <a:buNone/>
            </a:pPr>
            <a:r>
              <a:rPr lang="el-GR" sz="2100" dirty="0" smtClean="0"/>
              <a:t>Μελίνα</a:t>
            </a:r>
            <a:endParaRPr lang="el-GR" sz="2100" dirty="0"/>
          </a:p>
        </p:txBody>
      </p:sp>
      <p:pic>
        <p:nvPicPr>
          <p:cNvPr id="5" name="4 - Θέση περιεχομένου" descr="πάσχα 18.jpg"/>
          <p:cNvPicPr>
            <a:picLocks noGrp="1" noChangeAspect="1"/>
          </p:cNvPicPr>
          <p:nvPr>
            <p:ph sz="half" idx="2"/>
          </p:nvPr>
        </p:nvPicPr>
        <p:blipFill>
          <a:blip r:embed="rId2" cstate="print"/>
          <a:stretch>
            <a:fillRect/>
          </a:stretch>
        </p:blipFill>
        <p:spPr>
          <a:xfrm>
            <a:off x="5286380" y="2928934"/>
            <a:ext cx="2929528" cy="1942025"/>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Στην Τήνο</a:t>
            </a:r>
            <a:endParaRPr lang="el-GR" dirty="0"/>
          </a:p>
        </p:txBody>
      </p:sp>
      <p:sp>
        <p:nvSpPr>
          <p:cNvPr id="3" name="2 - Θέση περιεχομένου"/>
          <p:cNvSpPr>
            <a:spLocks noGrp="1"/>
          </p:cNvSpPr>
          <p:nvPr>
            <p:ph sz="half" idx="1"/>
          </p:nvPr>
        </p:nvSpPr>
        <p:spPr/>
        <p:txBody>
          <a:bodyPr>
            <a:noAutofit/>
          </a:bodyPr>
          <a:lstStyle/>
          <a:p>
            <a:pPr algn="just"/>
            <a:r>
              <a:rPr lang="el-GR" sz="1600" dirty="0" err="1" smtClean="0"/>
              <a:t>Tο</a:t>
            </a:r>
            <a:r>
              <a:rPr lang="el-GR" sz="1600" dirty="0" smtClean="0"/>
              <a:t> έθιμο της Αγάπης αναβιώνει στον </a:t>
            </a:r>
            <a:r>
              <a:rPr lang="el-GR" sz="1600" dirty="0" err="1" smtClean="0"/>
              <a:t>Κτικάδο</a:t>
            </a:r>
            <a:r>
              <a:rPr lang="el-GR" sz="1600" dirty="0" smtClean="0"/>
              <a:t> και στόχος του είναι να συμφιλιώσει και να μονιάσει όλους τους κατοίκους του χωριού. </a:t>
            </a:r>
            <a:r>
              <a:rPr lang="el-GR" sz="1600" dirty="0" err="1" smtClean="0"/>
              <a:t>Mετά</a:t>
            </a:r>
            <a:r>
              <a:rPr lang="el-GR" sz="1600" dirty="0" smtClean="0"/>
              <a:t> το τέλος της Θείας Λειτουργίας, γίνεται περιφορά της εικόνας της Αναστάσεως στο χωριό.</a:t>
            </a:r>
          </a:p>
          <a:p>
            <a:pPr algn="just"/>
            <a:r>
              <a:rPr lang="el-GR" sz="1600" dirty="0" smtClean="0"/>
              <a:t>Το μεσημέρι η καμπάνα καλεί το χωριό στο Ναό της Υπαπαντής.</a:t>
            </a:r>
          </a:p>
          <a:p>
            <a:pPr algn="just"/>
            <a:r>
              <a:rPr lang="el-GR" sz="1600" dirty="0" smtClean="0"/>
              <a:t>Στην αίθουσα της καθέδρας βρίσκεται η Κοινή Τράπεζα (ένα μεγάλο μαρμάρινο τραπέζι το οποίο μπορεί να φιλοξενήσει τριακόσια άτομα) γύρω από την οποία κάθονται οι κάτοικοι του χωριού.</a:t>
            </a:r>
          </a:p>
          <a:p>
            <a:pPr algn="just"/>
            <a:r>
              <a:rPr lang="el-GR" sz="1600" dirty="0" smtClean="0"/>
              <a:t>Μάλιστα, όσοι είχαν διαφωνίες ή εντάσεις μέσα στη χρονιά θα πρέπει να συμφιλιωθούν και να κάτσουν σε διπλανές θέσεις.</a:t>
            </a:r>
          </a:p>
          <a:p>
            <a:pPr algn="r">
              <a:buNone/>
            </a:pPr>
            <a:r>
              <a:rPr lang="el-GR" sz="1600" dirty="0" smtClean="0"/>
              <a:t>Μελίνα</a:t>
            </a:r>
          </a:p>
          <a:p>
            <a:endParaRPr lang="el-GR" sz="1600" dirty="0"/>
          </a:p>
        </p:txBody>
      </p:sp>
      <p:pic>
        <p:nvPicPr>
          <p:cNvPr id="5" name="4 - Θέση περιεχομένου" descr="πάσχα 19.jpg"/>
          <p:cNvPicPr>
            <a:picLocks noGrp="1" noChangeAspect="1"/>
          </p:cNvPicPr>
          <p:nvPr>
            <p:ph sz="half" idx="2"/>
          </p:nvPr>
        </p:nvPicPr>
        <p:blipFill>
          <a:blip r:embed="rId2" cstate="print"/>
          <a:stretch>
            <a:fillRect/>
          </a:stretch>
        </p:blipFill>
        <p:spPr>
          <a:xfrm>
            <a:off x="5429256" y="2786058"/>
            <a:ext cx="3067072" cy="202968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Στα Ιωάννινα</a:t>
            </a:r>
            <a:endParaRPr lang="el-GR" dirty="0"/>
          </a:p>
        </p:txBody>
      </p:sp>
      <p:sp>
        <p:nvSpPr>
          <p:cNvPr id="3" name="2 - Θέση περιεχομένου"/>
          <p:cNvSpPr>
            <a:spLocks noGrp="1"/>
          </p:cNvSpPr>
          <p:nvPr>
            <p:ph sz="half" idx="1"/>
          </p:nvPr>
        </p:nvSpPr>
        <p:spPr/>
        <p:txBody>
          <a:bodyPr>
            <a:normAutofit fontScale="85000" lnSpcReduction="10000"/>
          </a:bodyPr>
          <a:lstStyle/>
          <a:p>
            <a:pPr algn="just"/>
            <a:r>
              <a:rPr lang="el-GR" dirty="0" smtClean="0"/>
              <a:t>Τη Μεγάλη Παρασκευή το πρωί ο Επιτάφιος στολίζεται με λουλούδια που φέρνουν οι νοικοκυρές από τον κήπο τους.</a:t>
            </a:r>
          </a:p>
          <a:p>
            <a:pPr algn="just"/>
            <a:r>
              <a:rPr lang="el-GR" dirty="0" smtClean="0"/>
              <a:t>Την Κυριακή του Πάσχα το απόγευμα όλοι πηγαίνουν στην εκκλησία και στο τέλος της ακολουθίας οι πιστοί ασπάζονται ο ένας τον άλλο και </a:t>
            </a:r>
            <a:r>
              <a:rPr lang="el-GR" dirty="0" err="1" smtClean="0"/>
              <a:t>γι΄</a:t>
            </a:r>
            <a:r>
              <a:rPr lang="el-GR" dirty="0" smtClean="0"/>
              <a:t> αυτό ονομάζεται η ¨Ακολουθία της Αγάπης¨</a:t>
            </a:r>
          </a:p>
          <a:p>
            <a:pPr algn="r">
              <a:buNone/>
            </a:pPr>
            <a:r>
              <a:rPr lang="el-GR" dirty="0" smtClean="0"/>
              <a:t>Νικολέττα</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Στην Καστοριά</a:t>
            </a:r>
            <a:endParaRPr lang="el-GR" dirty="0"/>
          </a:p>
        </p:txBody>
      </p:sp>
      <p:sp>
        <p:nvSpPr>
          <p:cNvPr id="3" name="2 - Θέση περιεχομένου"/>
          <p:cNvSpPr>
            <a:spLocks noGrp="1"/>
          </p:cNvSpPr>
          <p:nvPr>
            <p:ph sz="half" idx="1"/>
          </p:nvPr>
        </p:nvSpPr>
        <p:spPr/>
        <p:txBody>
          <a:bodyPr>
            <a:normAutofit lnSpcReduction="10000"/>
          </a:bodyPr>
          <a:lstStyle/>
          <a:p>
            <a:pPr algn="just"/>
            <a:r>
              <a:rPr lang="el-GR" dirty="0" smtClean="0"/>
              <a:t>Τη Μεγάλη Πέμπτη διοργανώνεται το «Νυφοπάζαρο», μία εμποροπανήγυρη που κάποτε τα κορίτσια έκαναν τη βόλτα τους για να βρουν σύζυγο. Σήμερα είναι μια ακόμα ευκαιρία για ψώνια και διασκέδαση. </a:t>
            </a:r>
          </a:p>
          <a:p>
            <a:pPr algn="r">
              <a:buNone/>
            </a:pPr>
            <a:r>
              <a:rPr lang="el-GR" dirty="0" smtClean="0"/>
              <a:t>Ελένη</a:t>
            </a:r>
            <a:endParaRPr lang="el-GR" dirty="0"/>
          </a:p>
        </p:txBody>
      </p:sp>
      <p:pic>
        <p:nvPicPr>
          <p:cNvPr id="5" name="4 - Θέση περιεχομένου" descr="πάσχα 21.jpg"/>
          <p:cNvPicPr>
            <a:picLocks noGrp="1" noChangeAspect="1"/>
          </p:cNvPicPr>
          <p:nvPr>
            <p:ph sz="half" idx="2"/>
          </p:nvPr>
        </p:nvPicPr>
        <p:blipFill>
          <a:blip r:embed="rId2" cstate="print"/>
          <a:stretch>
            <a:fillRect/>
          </a:stretch>
        </p:blipFill>
        <p:spPr>
          <a:xfrm>
            <a:off x="5072066" y="2428868"/>
            <a:ext cx="2972556" cy="2226548"/>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Συνέχεια…</a:t>
            </a:r>
            <a:endParaRPr lang="el-GR" dirty="0"/>
          </a:p>
        </p:txBody>
      </p:sp>
      <p:sp>
        <p:nvSpPr>
          <p:cNvPr id="3" name="2 - Θέση περιεχομένου"/>
          <p:cNvSpPr>
            <a:spLocks noGrp="1"/>
          </p:cNvSpPr>
          <p:nvPr>
            <p:ph sz="half" idx="1"/>
          </p:nvPr>
        </p:nvSpPr>
        <p:spPr/>
        <p:txBody>
          <a:bodyPr>
            <a:normAutofit fontScale="92500" lnSpcReduction="20000"/>
          </a:bodyPr>
          <a:lstStyle/>
          <a:p>
            <a:pPr algn="just"/>
            <a:r>
              <a:rPr lang="el-GR" dirty="0" smtClean="0"/>
              <a:t>Ανήμερα της Ζωοδόχου Πηγής, στο χωριό </a:t>
            </a:r>
            <a:r>
              <a:rPr lang="el-GR" dirty="0" err="1" smtClean="0"/>
              <a:t>Πτεριά</a:t>
            </a:r>
            <a:r>
              <a:rPr lang="el-GR" dirty="0" smtClean="0"/>
              <a:t> αναβιώνει το ποντιακό έθιμο της Πάλης (ένα έθιμο που ήρθε από τον ορεινό Πόντο) και οι </a:t>
            </a:r>
            <a:r>
              <a:rPr lang="el-GR" dirty="0" err="1" smtClean="0"/>
              <a:t>Αυγομαχίες</a:t>
            </a:r>
            <a:r>
              <a:rPr lang="el-GR" dirty="0" smtClean="0"/>
              <a:t>, που συνοδεύονται από παραδοσιακά ποντιακά γλέντια στην αλάνα μπροστά από την εκκλησία.</a:t>
            </a:r>
          </a:p>
          <a:p>
            <a:pPr algn="r">
              <a:buNone/>
            </a:pPr>
            <a:r>
              <a:rPr lang="el-GR" dirty="0" smtClean="0"/>
              <a:t>Ελένη</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Autofit/>
          </a:bodyPr>
          <a:lstStyle/>
          <a:p>
            <a:r>
              <a:rPr lang="el-GR"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Καλό Πάσχα</a:t>
            </a:r>
            <a:br>
              <a:rPr lang="el-GR"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br>
            <a:r>
              <a:rPr lang="el-GR"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Στ’ 2</a:t>
            </a:r>
            <a:endParaRPr lang="el-GR" sz="5400" dirty="0"/>
          </a:p>
        </p:txBody>
      </p:sp>
      <p:sp>
        <p:nvSpPr>
          <p:cNvPr id="5" name="4 - Ορθογώνιο"/>
          <p:cNvSpPr/>
          <p:nvPr/>
        </p:nvSpPr>
        <p:spPr>
          <a:xfrm>
            <a:off x="5580112" y="5373216"/>
            <a:ext cx="3238387" cy="923330"/>
          </a:xfrm>
          <a:prstGeom prst="rect">
            <a:avLst/>
          </a:prstGeom>
          <a:noFill/>
        </p:spPr>
        <p:txBody>
          <a:bodyPr wrap="none" lIns="91440" tIns="45720" rIns="91440" bIns="45720">
            <a:spAutoFit/>
          </a:bodyPr>
          <a:lstStyle/>
          <a:p>
            <a:pPr algn="ctr"/>
            <a:r>
              <a:rPr lang="el-GR"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23/4/2021</a:t>
            </a:r>
            <a:endParaRPr lang="el-G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6" name="5 - Ορθογώνιο"/>
          <p:cNvSpPr/>
          <p:nvPr/>
        </p:nvSpPr>
        <p:spPr>
          <a:xfrm>
            <a:off x="2657117" y="2551837"/>
            <a:ext cx="3829766"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l-G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Καλό Πάσχα</a:t>
            </a:r>
            <a:br>
              <a:rPr lang="el-G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l-G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Στ’ 2</a:t>
            </a:r>
            <a:endParaRPr lang="el-G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Στην Άνδρο</a:t>
            </a:r>
            <a:endParaRPr lang="el-GR" dirty="0"/>
          </a:p>
        </p:txBody>
      </p:sp>
      <p:sp>
        <p:nvSpPr>
          <p:cNvPr id="3" name="2 - Θέση περιεχομένου"/>
          <p:cNvSpPr>
            <a:spLocks noGrp="1"/>
          </p:cNvSpPr>
          <p:nvPr>
            <p:ph sz="half" idx="1"/>
          </p:nvPr>
        </p:nvSpPr>
        <p:spPr>
          <a:xfrm>
            <a:off x="457200" y="1600200"/>
            <a:ext cx="4038600" cy="4781128"/>
          </a:xfrm>
        </p:spPr>
        <p:txBody>
          <a:bodyPr>
            <a:normAutofit lnSpcReduction="10000"/>
          </a:bodyPr>
          <a:lstStyle/>
          <a:p>
            <a:pPr algn="just"/>
            <a:r>
              <a:rPr lang="el-GR" sz="2400" dirty="0" smtClean="0"/>
              <a:t>Τη </a:t>
            </a:r>
            <a:r>
              <a:rPr lang="el-GR" sz="2400" b="1" dirty="0" smtClean="0"/>
              <a:t>Μεγάλη Παρασκευή</a:t>
            </a:r>
            <a:r>
              <a:rPr lang="el-GR" sz="2400" dirty="0" smtClean="0"/>
              <a:t> οι επιτάφιοι από τις τρεις ενορ</a:t>
            </a:r>
            <a:r>
              <a:rPr lang="el-GR" sz="2400" dirty="0"/>
              <a:t>ί</a:t>
            </a:r>
            <a:r>
              <a:rPr lang="el-GR" sz="2400" dirty="0" smtClean="0"/>
              <a:t>ες της Χώρας πηγαίνουν στην πλατεία του Θεόφιλου </a:t>
            </a:r>
            <a:r>
              <a:rPr lang="el-GR" sz="2400" dirty="0" err="1" smtClean="0"/>
              <a:t>Καΐρη</a:t>
            </a:r>
            <a:r>
              <a:rPr lang="el-GR" sz="2400" dirty="0" smtClean="0"/>
              <a:t> μαζί με τη φιλαρμονική για να τους θαυμάσει ο πολύς κόσμος που συγκεντρώνεται.</a:t>
            </a:r>
          </a:p>
          <a:p>
            <a:pPr algn="just"/>
            <a:r>
              <a:rPr lang="el-GR" sz="2400" dirty="0" smtClean="0"/>
              <a:t>Μετά την </a:t>
            </a:r>
            <a:r>
              <a:rPr lang="el-GR" sz="2400" b="1" dirty="0" smtClean="0"/>
              <a:t>Ανάσταση</a:t>
            </a:r>
            <a:r>
              <a:rPr lang="el-GR" sz="2400" dirty="0" smtClean="0"/>
              <a:t> όταν γυρνάμε σπίτι κάνουμε με τη  λαμπάδα μας ένα σταυρό στην εξώπορτα.</a:t>
            </a:r>
          </a:p>
          <a:p>
            <a:pPr algn="r">
              <a:buNone/>
            </a:pPr>
            <a:r>
              <a:rPr lang="el-GR" sz="1600" dirty="0" smtClean="0"/>
              <a:t>Νικολέττα</a:t>
            </a:r>
            <a:endParaRPr lang="el-GR" sz="1600" dirty="0"/>
          </a:p>
        </p:txBody>
      </p:sp>
      <p:pic>
        <p:nvPicPr>
          <p:cNvPr id="5" name="4 - Θέση περιεχομένου" descr="πάσχα 2.jpg"/>
          <p:cNvPicPr>
            <a:picLocks noGrp="1" noChangeAspect="1"/>
          </p:cNvPicPr>
          <p:nvPr>
            <p:ph sz="half" idx="2"/>
          </p:nvPr>
        </p:nvPicPr>
        <p:blipFill>
          <a:blip r:embed="rId2" cstate="print"/>
          <a:stretch>
            <a:fillRect/>
          </a:stretch>
        </p:blipFill>
        <p:spPr>
          <a:xfrm>
            <a:off x="5072066" y="2643182"/>
            <a:ext cx="3458071" cy="1944216"/>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l"/>
            <a:r>
              <a:rPr lang="el-GR" dirty="0" smtClean="0"/>
              <a:t>         Συνέχεια</a:t>
            </a:r>
            <a:endParaRPr lang="el-GR" dirty="0"/>
          </a:p>
        </p:txBody>
      </p:sp>
      <p:sp>
        <p:nvSpPr>
          <p:cNvPr id="3" name="2 - Θέση περιεχομένου"/>
          <p:cNvSpPr>
            <a:spLocks noGrp="1"/>
          </p:cNvSpPr>
          <p:nvPr>
            <p:ph sz="half" idx="1"/>
          </p:nvPr>
        </p:nvSpPr>
        <p:spPr>
          <a:xfrm>
            <a:off x="457200" y="1268760"/>
            <a:ext cx="4038600" cy="5256584"/>
          </a:xfrm>
        </p:spPr>
        <p:txBody>
          <a:bodyPr>
            <a:noAutofit/>
          </a:bodyPr>
          <a:lstStyle/>
          <a:p>
            <a:pPr algn="just"/>
            <a:r>
              <a:rPr lang="el-GR" sz="1800" dirty="0" smtClean="0"/>
              <a:t>Το βράδυ της Ανάστασης το νησί κατακλύζεται από κροτίδες και βεγγαλικά τα λεγόμενα "</a:t>
            </a:r>
            <a:r>
              <a:rPr lang="el-GR" sz="1800" dirty="0" err="1" smtClean="0"/>
              <a:t>σμπάρα</a:t>
            </a:r>
            <a:r>
              <a:rPr lang="el-GR" sz="1800" dirty="0" smtClean="0"/>
              <a:t>".</a:t>
            </a:r>
          </a:p>
          <a:p>
            <a:pPr algn="just"/>
            <a:r>
              <a:rPr lang="el-GR" sz="1800" dirty="0" smtClean="0"/>
              <a:t>Την Κυριακή του Πάσχα δεν σουβλίζουν αρνί αλλά ψήνουν τον «</a:t>
            </a:r>
            <a:r>
              <a:rPr lang="el-GR" sz="1800" dirty="0" err="1" smtClean="0"/>
              <a:t>Λαμπριάτη</a:t>
            </a:r>
            <a:r>
              <a:rPr lang="el-GR" sz="1800" dirty="0" smtClean="0"/>
              <a:t>»…. Πρόκειται για  αρνί ή κατσίκι γεμιστό με αυγά, τυρί και διάφορα μυρωδικά που ψήνεται σε παραδοσιακό φούρνο με ξύλα, και συνοδεύεται από πατάτες.</a:t>
            </a:r>
          </a:p>
          <a:p>
            <a:pPr algn="just"/>
            <a:r>
              <a:rPr lang="el-GR" sz="1800" dirty="0" smtClean="0"/>
              <a:t>Στο </a:t>
            </a:r>
            <a:r>
              <a:rPr lang="el-GR" sz="1800" dirty="0" err="1" smtClean="0"/>
              <a:t>Κόρθι</a:t>
            </a:r>
            <a:r>
              <a:rPr lang="el-GR" sz="1800" dirty="0" smtClean="0"/>
              <a:t> αφού </a:t>
            </a:r>
            <a:r>
              <a:rPr lang="el-GR" sz="1800" dirty="0"/>
              <a:t>τελειώσει το γλέντι της Κυριακής του Πάσχα, η πλατεία του χωριού γεμίζει κόσμο για να ξεκινήσουν τα </a:t>
            </a:r>
            <a:r>
              <a:rPr lang="el-GR" sz="1800" dirty="0" err="1"/>
              <a:t>Τσούνια</a:t>
            </a:r>
            <a:r>
              <a:rPr lang="el-GR" sz="1800" dirty="0"/>
              <a:t>. Πρόκειται για ένα παιχνίδι όπως το μπόουλινγκ που παίζεται το απόγευμα της Κυριακής του Πάσχα</a:t>
            </a:r>
            <a:r>
              <a:rPr lang="el-GR" sz="1800" dirty="0" smtClean="0"/>
              <a:t>.</a:t>
            </a:r>
            <a:br>
              <a:rPr lang="el-GR" sz="1800" dirty="0" smtClean="0"/>
            </a:br>
            <a:r>
              <a:rPr lang="el-GR" sz="1800" dirty="0" smtClean="0"/>
              <a:t>                   Νικολέττα και Δημήτρης</a:t>
            </a:r>
          </a:p>
          <a:p>
            <a:endParaRPr lang="el-GR" sz="1800" dirty="0"/>
          </a:p>
        </p:txBody>
      </p:sp>
      <p:pic>
        <p:nvPicPr>
          <p:cNvPr id="6" name="5 - Εικόνα" descr="πάσχα5.jpg"/>
          <p:cNvPicPr>
            <a:picLocks noChangeAspect="1"/>
          </p:cNvPicPr>
          <p:nvPr/>
        </p:nvPicPr>
        <p:blipFill>
          <a:blip r:embed="rId2" cstate="print"/>
          <a:stretch>
            <a:fillRect/>
          </a:stretch>
        </p:blipFill>
        <p:spPr>
          <a:xfrm>
            <a:off x="5572132" y="2786058"/>
            <a:ext cx="2637506" cy="148286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Στη Μεσσηνία</a:t>
            </a:r>
            <a:endParaRPr lang="el-GR" dirty="0"/>
          </a:p>
        </p:txBody>
      </p:sp>
      <p:sp>
        <p:nvSpPr>
          <p:cNvPr id="3" name="2 - Θέση περιεχομένου"/>
          <p:cNvSpPr>
            <a:spLocks noGrp="1"/>
          </p:cNvSpPr>
          <p:nvPr>
            <p:ph sz="half" idx="1"/>
          </p:nvPr>
        </p:nvSpPr>
        <p:spPr/>
        <p:txBody>
          <a:bodyPr>
            <a:noAutofit/>
          </a:bodyPr>
          <a:lstStyle/>
          <a:p>
            <a:pPr algn="just"/>
            <a:r>
              <a:rPr lang="el-GR" sz="1700" dirty="0" smtClean="0">
                <a:latin typeface="+mj-lt"/>
              </a:rPr>
              <a:t>Ένα από τα πιο διαδεδομένα έθιμα, που διατηρείται ακόμη με μεγάλη συμμετοχή, είναι ο </a:t>
            </a:r>
            <a:r>
              <a:rPr lang="el-GR" sz="1700" dirty="0" err="1" smtClean="0">
                <a:latin typeface="+mj-lt"/>
              </a:rPr>
              <a:t>Σαϊτοπόλεμος</a:t>
            </a:r>
            <a:r>
              <a:rPr lang="el-GR" sz="1700" dirty="0" smtClean="0">
                <a:latin typeface="+mj-lt"/>
              </a:rPr>
              <a:t> στην Καλαμάτα. Κάθε χρόνο, το βράδυ της Κυριακής του Πάσχα, οι ομάδες των </a:t>
            </a:r>
            <a:r>
              <a:rPr lang="el-GR" sz="1700" dirty="0" err="1" smtClean="0">
                <a:latin typeface="+mj-lt"/>
              </a:rPr>
              <a:t>σαϊτολόγων</a:t>
            </a:r>
            <a:r>
              <a:rPr lang="el-GR" sz="1700" dirty="0" smtClean="0">
                <a:latin typeface="+mj-lt"/>
              </a:rPr>
              <a:t>, τα μπουλούκια, όπως λέγονται συγκεντρώνονται στη δυτική παραλία της πόλης. Με χάρτινες σαΐτες γεμάτες μπαρούτι, κατασκευασμένες από τους ίδιους, οι συμμετέχοντες φορούν παραδοσιακές στολές και αναβιώνουν το έθιμο. Η παράδοση λέει ότι οι σαΐτες χρησιμοποιήθηκαν από τους </a:t>
            </a:r>
            <a:r>
              <a:rPr lang="el-GR" sz="1700" dirty="0" err="1" smtClean="0">
                <a:latin typeface="+mj-lt"/>
              </a:rPr>
              <a:t>Μεσσήνιους</a:t>
            </a:r>
            <a:r>
              <a:rPr lang="el-GR" sz="1700" dirty="0" smtClean="0">
                <a:latin typeface="+mj-lt"/>
              </a:rPr>
              <a:t>, για να αντιμετωπίσουν το ιππικό των Τούρκων, στην περίοδο της Επανάστασης. </a:t>
            </a:r>
          </a:p>
          <a:p>
            <a:pPr algn="r">
              <a:buNone/>
            </a:pPr>
            <a:r>
              <a:rPr lang="el-GR" sz="1700" dirty="0" smtClean="0">
                <a:latin typeface="+mj-lt"/>
              </a:rPr>
              <a:t>Άννα</a:t>
            </a:r>
            <a:endParaRPr lang="el-GR" sz="1700" dirty="0">
              <a:latin typeface="+mj-lt"/>
            </a:endParaRPr>
          </a:p>
        </p:txBody>
      </p:sp>
      <p:pic>
        <p:nvPicPr>
          <p:cNvPr id="5" name="4 - Θέση περιεχομένου" descr="πάσχα8.jpg"/>
          <p:cNvPicPr>
            <a:picLocks noGrp="1" noChangeAspect="1"/>
          </p:cNvPicPr>
          <p:nvPr>
            <p:ph sz="half" idx="2"/>
          </p:nvPr>
        </p:nvPicPr>
        <p:blipFill>
          <a:blip r:embed="rId2" cstate="print"/>
          <a:stretch>
            <a:fillRect/>
          </a:stretch>
        </p:blipFill>
        <p:spPr>
          <a:xfrm>
            <a:off x="5214942" y="1857364"/>
            <a:ext cx="3209948" cy="3147825"/>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Στην Αχαΐα</a:t>
            </a:r>
            <a:endParaRPr lang="el-GR" dirty="0"/>
          </a:p>
        </p:txBody>
      </p:sp>
      <p:sp>
        <p:nvSpPr>
          <p:cNvPr id="3" name="2 - Θέση περιεχομένου"/>
          <p:cNvSpPr>
            <a:spLocks noGrp="1"/>
          </p:cNvSpPr>
          <p:nvPr>
            <p:ph sz="half" idx="1"/>
          </p:nvPr>
        </p:nvSpPr>
        <p:spPr/>
        <p:txBody>
          <a:bodyPr>
            <a:normAutofit fontScale="77500" lnSpcReduction="20000"/>
          </a:bodyPr>
          <a:lstStyle/>
          <a:p>
            <a:pPr algn="ctr"/>
            <a:r>
              <a:rPr lang="el-GR" b="1" dirty="0" smtClean="0"/>
              <a:t>Τεμένη Αιγίου</a:t>
            </a:r>
            <a:r>
              <a:rPr lang="el-GR" dirty="0" smtClean="0"/>
              <a:t>:</a:t>
            </a:r>
          </a:p>
          <a:p>
            <a:pPr algn="ctr">
              <a:buNone/>
            </a:pPr>
            <a:r>
              <a:rPr lang="el-GR" dirty="0" smtClean="0"/>
              <a:t>Καίνε τον Ιούδα</a:t>
            </a:r>
          </a:p>
          <a:p>
            <a:pPr algn="just">
              <a:buNone/>
            </a:pPr>
            <a:r>
              <a:rPr lang="el-GR" dirty="0" smtClean="0"/>
              <a:t>     Την Κυριακή του Πάσχα ή της Αγάπης, στην Τεμένη Αιγίου στην πλατεία του χωριού τελείται το έθιμο της καύσης του Ιούδα. Το έθιμο αναβιώνει από τον Πολιτιστικό Σύλλο­γο της περιοχής. Το βράδυ στην πλατεία μπροστά από την εκ­κλησία του Αγίου Γεωργίου πραγματοποιείται θεατρικό δρώμενο που αναπαριστά τη δίκη του Ιούδα, του οποίου στο τέλος ρί­χνουν το ομοίωμα στη φωτιά.</a:t>
            </a:r>
          </a:p>
          <a:p>
            <a:endParaRPr lang="el-GR" sz="3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Συνέχεια…</a:t>
            </a:r>
            <a:endParaRPr lang="el-GR" dirty="0"/>
          </a:p>
        </p:txBody>
      </p:sp>
      <p:sp>
        <p:nvSpPr>
          <p:cNvPr id="3" name="2 - Θέση περιεχομένου"/>
          <p:cNvSpPr>
            <a:spLocks noGrp="1"/>
          </p:cNvSpPr>
          <p:nvPr>
            <p:ph sz="half" idx="1"/>
          </p:nvPr>
        </p:nvSpPr>
        <p:spPr/>
        <p:txBody>
          <a:bodyPr>
            <a:normAutofit fontScale="85000" lnSpcReduction="20000"/>
          </a:bodyPr>
          <a:lstStyle/>
          <a:p>
            <a:pPr algn="ctr"/>
            <a:r>
              <a:rPr lang="el-GR" b="1" dirty="0" err="1" smtClean="0"/>
              <a:t>Διακοπτό</a:t>
            </a:r>
            <a:r>
              <a:rPr lang="el-GR" b="1" dirty="0" smtClean="0"/>
              <a:t>:</a:t>
            </a:r>
          </a:p>
          <a:p>
            <a:pPr algn="ctr">
              <a:buNone/>
            </a:pPr>
            <a:r>
              <a:rPr lang="el-GR" dirty="0" smtClean="0"/>
              <a:t> Υπαίθριο ψήσιμο</a:t>
            </a:r>
          </a:p>
          <a:p>
            <a:pPr algn="just">
              <a:buNone/>
            </a:pPr>
            <a:r>
              <a:rPr lang="el-GR" dirty="0" smtClean="0"/>
              <a:t>     Αρκετές είναι οι εκδηλώσεις που τελούνται την εβδομάδα της Διακαινησίμου, δηλαδή την εβδομάδα μετά το Πάσχα. Στο μεταξύ, την Κυριακή του Πάσχα ψήνουν αρνιά σε κάθε γειτονιά, με πειράγματα για τον πιο καλοψημένο οβελία, καθώς επίσης χορό και τραγούδι.</a:t>
            </a:r>
          </a:p>
          <a:p>
            <a:pPr algn="r">
              <a:buNone/>
            </a:pPr>
            <a:r>
              <a:rPr lang="el-GR" dirty="0" err="1" smtClean="0"/>
              <a:t>Μπέλα</a:t>
            </a:r>
            <a:endParaRPr lang="el-GR" dirty="0" smtClean="0"/>
          </a:p>
          <a:p>
            <a:endParaRPr lang="el-GR" dirty="0"/>
          </a:p>
        </p:txBody>
      </p:sp>
      <p:pic>
        <p:nvPicPr>
          <p:cNvPr id="5" name="4 - Θέση περιεχομένου" descr="πάσχα12.jpg"/>
          <p:cNvPicPr>
            <a:picLocks noGrp="1" noChangeAspect="1"/>
          </p:cNvPicPr>
          <p:nvPr>
            <p:ph sz="half" idx="2"/>
          </p:nvPr>
        </p:nvPicPr>
        <p:blipFill>
          <a:blip r:embed="rId2" cstate="print"/>
          <a:stretch>
            <a:fillRect/>
          </a:stretch>
        </p:blipFill>
        <p:spPr>
          <a:xfrm>
            <a:off x="5357818" y="2857496"/>
            <a:ext cx="2781320" cy="1457315"/>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Στην Κέρκυρα</a:t>
            </a:r>
            <a:endParaRPr lang="el-GR" dirty="0"/>
          </a:p>
        </p:txBody>
      </p:sp>
      <p:sp>
        <p:nvSpPr>
          <p:cNvPr id="3" name="2 - Θέση περιεχομένου"/>
          <p:cNvSpPr>
            <a:spLocks noGrp="1"/>
          </p:cNvSpPr>
          <p:nvPr>
            <p:ph sz="half" idx="1"/>
          </p:nvPr>
        </p:nvSpPr>
        <p:spPr>
          <a:xfrm>
            <a:off x="457200" y="1412776"/>
            <a:ext cx="4038600" cy="4713387"/>
          </a:xfrm>
        </p:spPr>
        <p:txBody>
          <a:bodyPr>
            <a:noAutofit/>
          </a:bodyPr>
          <a:lstStyle/>
          <a:p>
            <a:pPr algn="just"/>
            <a:r>
              <a:rPr lang="el-GR" sz="1700" dirty="0" smtClean="0"/>
              <a:t>Το </a:t>
            </a:r>
            <a:r>
              <a:rPr lang="el-GR" sz="1700" b="1" dirty="0" smtClean="0"/>
              <a:t>Μεγάλο Σάββατο</a:t>
            </a:r>
            <a:r>
              <a:rPr lang="el-GR" sz="1700" dirty="0" smtClean="0"/>
              <a:t>, στις έξι το πρωί, το έθιμο του τεχνητού σεισμού αποτελεί παράδοση για το Ναό της Παναγίας των Ξένων. Στις 11 η ώρα ακριβώς οι καμπάνες χτυπούν χαρμόσυνα και ο θρήνος δίνει τη θέση του </a:t>
            </a:r>
            <a:r>
              <a:rPr lang="el-GR" sz="1700" dirty="0" err="1" smtClean="0"/>
              <a:t>στη…φασαρία</a:t>
            </a:r>
            <a:r>
              <a:rPr lang="el-GR" sz="1700" dirty="0" smtClean="0"/>
              <a:t>! Τεράστια κανάτια με κόκκινες κορδέλες και γεμάτα νερό –οι περίφημοι </a:t>
            </a:r>
            <a:r>
              <a:rPr lang="el-GR" sz="1700" dirty="0" err="1" smtClean="0"/>
              <a:t>μπότηδες</a:t>
            </a:r>
            <a:r>
              <a:rPr lang="el-GR" sz="1700" dirty="0" smtClean="0"/>
              <a:t>– εκτοξεύονται με δύναμη από τα στολισμένα μπαλκόνια προκαλώντας εκκωφαντικό κρότο αλλά και κύματα ενθουσιασμού στο συγκεντρωμένο πλήθος. Και εκεί που η φασαρία των </a:t>
            </a:r>
            <a:r>
              <a:rPr lang="el-GR" sz="1700" dirty="0" err="1" smtClean="0"/>
              <a:t>μπότηδων</a:t>
            </a:r>
            <a:r>
              <a:rPr lang="el-GR" sz="1700" dirty="0" smtClean="0"/>
              <a:t> τελειώνει, οι φιλαρμονικές ξεχύνονται στους δρόμους παιανίζοντας χαρμόσυνα αυτή τη φορά. Το αλέγκρο μαρς «Μη φοβάστε Γραικοί» κυριαρχεί στον αέρα.</a:t>
            </a:r>
          </a:p>
          <a:p>
            <a:pPr algn="r">
              <a:buNone/>
            </a:pPr>
            <a:r>
              <a:rPr lang="el-GR" sz="1700" dirty="0" err="1" smtClean="0"/>
              <a:t>Τζώρτζης</a:t>
            </a:r>
            <a:endParaRPr lang="el-GR" sz="1700" dirty="0"/>
          </a:p>
        </p:txBody>
      </p:sp>
      <p:pic>
        <p:nvPicPr>
          <p:cNvPr id="5" name="4 - Θέση περιεχομένου" descr="πάσχα 13.jpg"/>
          <p:cNvPicPr>
            <a:picLocks noGrp="1" noChangeAspect="1"/>
          </p:cNvPicPr>
          <p:nvPr>
            <p:ph sz="half" idx="2"/>
          </p:nvPr>
        </p:nvPicPr>
        <p:blipFill>
          <a:blip r:embed="rId2" cstate="print"/>
          <a:stretch>
            <a:fillRect/>
          </a:stretch>
        </p:blipFill>
        <p:spPr>
          <a:xfrm>
            <a:off x="5357818" y="2214554"/>
            <a:ext cx="2831914" cy="2726614"/>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Στην Πάτμο</a:t>
            </a:r>
            <a:endParaRPr lang="el-GR" dirty="0"/>
          </a:p>
        </p:txBody>
      </p:sp>
      <p:sp>
        <p:nvSpPr>
          <p:cNvPr id="3" name="2 - Θέση περιεχομένου"/>
          <p:cNvSpPr>
            <a:spLocks noGrp="1"/>
          </p:cNvSpPr>
          <p:nvPr>
            <p:ph sz="half" idx="1"/>
          </p:nvPr>
        </p:nvSpPr>
        <p:spPr/>
        <p:txBody>
          <a:bodyPr>
            <a:normAutofit fontScale="32500" lnSpcReduction="20000"/>
          </a:bodyPr>
          <a:lstStyle/>
          <a:p>
            <a:endParaRPr lang="el-GR" b="1" dirty="0" smtClean="0"/>
          </a:p>
          <a:p>
            <a:pPr algn="ctr"/>
            <a:r>
              <a:rPr lang="el-GR" sz="5500" b="1" dirty="0" smtClean="0"/>
              <a:t>Η Τελετή του </a:t>
            </a:r>
            <a:r>
              <a:rPr lang="el-GR" sz="5500" b="1" dirty="0" err="1" smtClean="0"/>
              <a:t>Νιπτήρος</a:t>
            </a:r>
            <a:endParaRPr lang="el-GR" sz="5500" b="1" dirty="0" smtClean="0"/>
          </a:p>
          <a:p>
            <a:pPr algn="just">
              <a:buNone/>
            </a:pPr>
            <a:r>
              <a:rPr lang="el-GR" sz="4900" dirty="0" smtClean="0"/>
              <a:t/>
            </a:r>
            <a:br>
              <a:rPr lang="el-GR" sz="4900" dirty="0" smtClean="0"/>
            </a:br>
            <a:r>
              <a:rPr lang="el-GR" sz="4900" dirty="0" smtClean="0"/>
              <a:t/>
            </a:r>
            <a:br>
              <a:rPr lang="el-GR" sz="4900" dirty="0" smtClean="0"/>
            </a:br>
            <a:r>
              <a:rPr lang="el-GR" sz="4900" dirty="0" smtClean="0"/>
              <a:t>Το δημοφιλέστερο θρησκευτικό δρώμενο είναι η μεγαλοπρεπής θρησκευτική τελετή του Ιερού Νιπτήρα το πρωί της Μεγάλης Πέμπτης που βασίζεται στην Καινή Διαθήκη. Στην Πλατεία του Δημαρχείου, ο Ηγούμενος της Μονής, όπως ο Ιησούς, πλένει τα πόδια 12 μοναχών, οι οποίοι κάθονται σε μια εξέδρα όπως οι μαθητές του Ιησού στο Μυστικό Δείπνο. Στη συνέχεια, κατεβαίνει από την εξέδρα και αρχίζει την πορεία προς τον τόπο της προσευχής, θυμίζοντας στους πιστούς τη μετάβαση του Ιησού στον κήπο της Γεσθημανής, όπου παραδόθηκε από τον Ιούδα στους Ρωμαίους στρατιώτες. </a:t>
            </a:r>
          </a:p>
          <a:p>
            <a:pPr algn="r">
              <a:buNone/>
            </a:pPr>
            <a:r>
              <a:rPr lang="el-GR" sz="3600" dirty="0" err="1" smtClean="0"/>
              <a:t>Έντρι</a:t>
            </a:r>
            <a:endParaRPr lang="el-GR" sz="3600" dirty="0"/>
          </a:p>
        </p:txBody>
      </p:sp>
      <p:pic>
        <p:nvPicPr>
          <p:cNvPr id="5" name="4 - Θέση περιεχομένου" descr="πάσχα 14.jpg"/>
          <p:cNvPicPr>
            <a:picLocks noGrp="1" noChangeAspect="1"/>
          </p:cNvPicPr>
          <p:nvPr>
            <p:ph sz="half" idx="2"/>
          </p:nvPr>
        </p:nvPicPr>
        <p:blipFill>
          <a:blip r:embed="rId2" cstate="print"/>
          <a:stretch>
            <a:fillRect/>
          </a:stretch>
        </p:blipFill>
        <p:spPr>
          <a:xfrm>
            <a:off x="5072066" y="2857496"/>
            <a:ext cx="3081195" cy="21534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Στη Ρόδο</a:t>
            </a:r>
            <a:endParaRPr lang="el-GR" dirty="0"/>
          </a:p>
        </p:txBody>
      </p:sp>
      <p:sp>
        <p:nvSpPr>
          <p:cNvPr id="3" name="2 - Θέση περιεχομένου"/>
          <p:cNvSpPr>
            <a:spLocks noGrp="1"/>
          </p:cNvSpPr>
          <p:nvPr>
            <p:ph sz="half" idx="1"/>
          </p:nvPr>
        </p:nvSpPr>
        <p:spPr/>
        <p:txBody>
          <a:bodyPr>
            <a:normAutofit fontScale="77500" lnSpcReduction="20000"/>
          </a:bodyPr>
          <a:lstStyle/>
          <a:p>
            <a:pPr algn="just"/>
            <a:r>
              <a:rPr lang="el-GR" dirty="0"/>
              <a:t>Στη Ρόδο το Σάββατο του Λαζάρου, τα παιδιά στα σπίτια και τραγουδούν τον "Λάζαρο". Στα παλιά τα χρόνια, αυτή την ημέρα, κανένας γεωργός δεν πήγαινε...</a:t>
            </a:r>
            <a:r>
              <a:rPr lang="el-GR" dirty="0" smtClean="0"/>
              <a:t/>
            </a:r>
            <a:br>
              <a:rPr lang="el-GR" dirty="0" smtClean="0"/>
            </a:br>
            <a:r>
              <a:rPr lang="el-GR" dirty="0"/>
              <a:t>στο χωράφι του να εργαστεί, γιατί πίστευαν, πως </a:t>
            </a:r>
            <a:r>
              <a:rPr lang="el-GR" dirty="0" err="1"/>
              <a:t>ό,τι</a:t>
            </a:r>
            <a:r>
              <a:rPr lang="el-GR" dirty="0"/>
              <a:t> έπιαναν θα μαραινόταν. Επιτρεπόταν μόνο η συγκέντρωση ξερών κλαδιών για το άναμμα των φούρνων τη Μεγάλη Εβδομάδα για το ψήσιμο των κουλουριών. </a:t>
            </a:r>
            <a:endParaRPr lang="el-GR" dirty="0" smtClean="0"/>
          </a:p>
          <a:p>
            <a:pPr algn="r">
              <a:buNone/>
            </a:pPr>
            <a:r>
              <a:rPr lang="el-GR" dirty="0" smtClean="0"/>
              <a:t>Ευφροσύνη</a:t>
            </a:r>
            <a:endParaRPr lang="el-GR" dirty="0"/>
          </a:p>
        </p:txBody>
      </p:sp>
      <p:pic>
        <p:nvPicPr>
          <p:cNvPr id="5" name="4 - Θέση περιεχομένου" descr="πάσχα 15.jpg"/>
          <p:cNvPicPr>
            <a:picLocks noGrp="1" noChangeAspect="1"/>
          </p:cNvPicPr>
          <p:nvPr>
            <p:ph sz="half" idx="2"/>
          </p:nvPr>
        </p:nvPicPr>
        <p:blipFill>
          <a:blip r:embed="rId2" cstate="print"/>
          <a:stretch>
            <a:fillRect/>
          </a:stretch>
        </p:blipFill>
        <p:spPr>
          <a:xfrm>
            <a:off x="5072066" y="2428868"/>
            <a:ext cx="3354051" cy="2512300"/>
          </a:xfrm>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821</Words>
  <Application>Microsoft Office PowerPoint</Application>
  <PresentationFormat>Προβολή στην οθόνη (4:3)</PresentationFormat>
  <Paragraphs>60</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            Πασχαλινά Έθιμα              Ανά την Ελλάδα</vt:lpstr>
      <vt:lpstr>Στην Άνδρο</vt:lpstr>
      <vt:lpstr>         Συνέχεια</vt:lpstr>
      <vt:lpstr>Στη Μεσσηνία</vt:lpstr>
      <vt:lpstr>Στην Αχαΐα</vt:lpstr>
      <vt:lpstr>Συνέχεια…</vt:lpstr>
      <vt:lpstr>Στην Κέρκυρα</vt:lpstr>
      <vt:lpstr>Στην Πάτμο</vt:lpstr>
      <vt:lpstr>Στη Ρόδο</vt:lpstr>
      <vt:lpstr>Στη Χίο</vt:lpstr>
      <vt:lpstr>Στην Κάλυμνο</vt:lpstr>
      <vt:lpstr> Στην Τήνο</vt:lpstr>
      <vt:lpstr>Στα Ιωάννινα</vt:lpstr>
      <vt:lpstr>Στην Καστοριά</vt:lpstr>
      <vt:lpstr>Συνέχεια…</vt:lpstr>
      <vt:lpstr>Καλό Πάσχα Στ’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Πασχαλινά Έθιμα              Ανά την Ελλάδα</dc:title>
  <dc:creator>Antonis</dc:creator>
  <cp:lastModifiedBy>GIOVAMANI</cp:lastModifiedBy>
  <cp:revision>14</cp:revision>
  <dcterms:created xsi:type="dcterms:W3CDTF">2021-04-23T04:17:55Z</dcterms:created>
  <dcterms:modified xsi:type="dcterms:W3CDTF">2021-04-28T09:18:15Z</dcterms:modified>
</cp:coreProperties>
</file>